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7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12E094-29D1-4A3A-95BD-70217237654C}" type="doc">
      <dgm:prSet loTypeId="urn:microsoft.com/office/officeart/2016/7/layout/ChevronBlockProcess" loCatId="process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BB18217-0C92-424F-8A01-C830F1BCB895}">
      <dgm:prSet/>
      <dgm:spPr/>
      <dgm:t>
        <a:bodyPr/>
        <a:lstStyle/>
        <a:p>
          <a:r>
            <a:rPr lang="en-US"/>
            <a:t>Ask</a:t>
          </a:r>
        </a:p>
      </dgm:t>
    </dgm:pt>
    <dgm:pt modelId="{FAD48AFA-215B-4265-929F-23AE0109A137}" type="parTrans" cxnId="{3A5706DD-6EE3-46F9-B84B-9ACE17E1EBD9}">
      <dgm:prSet/>
      <dgm:spPr/>
      <dgm:t>
        <a:bodyPr/>
        <a:lstStyle/>
        <a:p>
          <a:endParaRPr lang="en-US"/>
        </a:p>
      </dgm:t>
    </dgm:pt>
    <dgm:pt modelId="{D0DB5F56-D9F0-4492-8852-C15A5DF5BCE5}" type="sibTrans" cxnId="{3A5706DD-6EE3-46F9-B84B-9ACE17E1EBD9}">
      <dgm:prSet/>
      <dgm:spPr/>
      <dgm:t>
        <a:bodyPr/>
        <a:lstStyle/>
        <a:p>
          <a:endParaRPr lang="en-US"/>
        </a:p>
      </dgm:t>
    </dgm:pt>
    <dgm:pt modelId="{242D34DC-3309-4F18-AA0F-469199103B3D}">
      <dgm:prSet/>
      <dgm:spPr/>
      <dgm:t>
        <a:bodyPr/>
        <a:lstStyle/>
        <a:p>
          <a:r>
            <a:rPr lang="en-US"/>
            <a:t>Ask for any insurance updates at scheduling. Ask no matter how recent the patient’s last appointment was. </a:t>
          </a:r>
        </a:p>
      </dgm:t>
    </dgm:pt>
    <dgm:pt modelId="{FFAAD7F7-62C3-4E14-BF31-3DFE492F9EA5}" type="parTrans" cxnId="{55D0BC8A-20A7-4A6A-9EFB-38982AAAAE9C}">
      <dgm:prSet/>
      <dgm:spPr/>
      <dgm:t>
        <a:bodyPr/>
        <a:lstStyle/>
        <a:p>
          <a:endParaRPr lang="en-US"/>
        </a:p>
      </dgm:t>
    </dgm:pt>
    <dgm:pt modelId="{46B2442E-12CC-46B2-8642-F76642E5D70A}" type="sibTrans" cxnId="{55D0BC8A-20A7-4A6A-9EFB-38982AAAAE9C}">
      <dgm:prSet/>
      <dgm:spPr/>
      <dgm:t>
        <a:bodyPr/>
        <a:lstStyle/>
        <a:p>
          <a:endParaRPr lang="en-US"/>
        </a:p>
      </dgm:t>
    </dgm:pt>
    <dgm:pt modelId="{8836B3D8-C283-4043-A887-919B9C83FF54}">
      <dgm:prSet/>
      <dgm:spPr/>
      <dgm:t>
        <a:bodyPr/>
        <a:lstStyle/>
        <a:p>
          <a:r>
            <a:rPr lang="en-US"/>
            <a:t>Ask</a:t>
          </a:r>
        </a:p>
      </dgm:t>
    </dgm:pt>
    <dgm:pt modelId="{741AAE42-8143-4E25-B355-31F0E81D00CC}" type="parTrans" cxnId="{FE3F0064-DB95-45BE-A6B2-36E8B021A782}">
      <dgm:prSet/>
      <dgm:spPr/>
      <dgm:t>
        <a:bodyPr/>
        <a:lstStyle/>
        <a:p>
          <a:endParaRPr lang="en-US"/>
        </a:p>
      </dgm:t>
    </dgm:pt>
    <dgm:pt modelId="{6A5E01A0-376C-4D77-A782-0D3990D395EB}" type="sibTrans" cxnId="{FE3F0064-DB95-45BE-A6B2-36E8B021A782}">
      <dgm:prSet/>
      <dgm:spPr/>
      <dgm:t>
        <a:bodyPr/>
        <a:lstStyle/>
        <a:p>
          <a:endParaRPr lang="en-US"/>
        </a:p>
      </dgm:t>
    </dgm:pt>
    <dgm:pt modelId="{70883B47-3A16-40F9-AA2C-60F9E425DEE7}">
      <dgm:prSet/>
      <dgm:spPr/>
      <dgm:t>
        <a:bodyPr/>
        <a:lstStyle/>
        <a:p>
          <a:r>
            <a:rPr lang="en-US"/>
            <a:t>Ask patients to bring their card in when scheduling the appointment.</a:t>
          </a:r>
        </a:p>
      </dgm:t>
    </dgm:pt>
    <dgm:pt modelId="{28F82463-EDA9-4FD1-9AA0-7339A4604825}" type="parTrans" cxnId="{EFE8D9D1-6BAE-4CDF-B133-A069894CA794}">
      <dgm:prSet/>
      <dgm:spPr/>
      <dgm:t>
        <a:bodyPr/>
        <a:lstStyle/>
        <a:p>
          <a:endParaRPr lang="en-US"/>
        </a:p>
      </dgm:t>
    </dgm:pt>
    <dgm:pt modelId="{63C61CB5-C6CB-4FB4-ABDA-6E727BFBBE77}" type="sibTrans" cxnId="{EFE8D9D1-6BAE-4CDF-B133-A069894CA794}">
      <dgm:prSet/>
      <dgm:spPr/>
      <dgm:t>
        <a:bodyPr/>
        <a:lstStyle/>
        <a:p>
          <a:endParaRPr lang="en-US"/>
        </a:p>
      </dgm:t>
    </dgm:pt>
    <dgm:pt modelId="{D2CB43D0-96C8-4E2E-9300-86A6DF55700D}">
      <dgm:prSet/>
      <dgm:spPr/>
      <dgm:t>
        <a:bodyPr/>
        <a:lstStyle/>
        <a:p>
          <a:r>
            <a:rPr lang="en-US"/>
            <a:t>Review</a:t>
          </a:r>
        </a:p>
      </dgm:t>
    </dgm:pt>
    <dgm:pt modelId="{F69A850B-CA14-4F96-9535-25B15E014B36}" type="parTrans" cxnId="{DAA9F31D-5319-42ED-BA25-4E65624793E8}">
      <dgm:prSet/>
      <dgm:spPr/>
      <dgm:t>
        <a:bodyPr/>
        <a:lstStyle/>
        <a:p>
          <a:endParaRPr lang="en-US"/>
        </a:p>
      </dgm:t>
    </dgm:pt>
    <dgm:pt modelId="{C3CB6994-E6BA-4E53-B104-91C4541EDB85}" type="sibTrans" cxnId="{DAA9F31D-5319-42ED-BA25-4E65624793E8}">
      <dgm:prSet/>
      <dgm:spPr/>
      <dgm:t>
        <a:bodyPr/>
        <a:lstStyle/>
        <a:p>
          <a:endParaRPr lang="en-US"/>
        </a:p>
      </dgm:t>
    </dgm:pt>
    <dgm:pt modelId="{EADBCB91-E4E3-4016-8FCB-43B346C44C58}">
      <dgm:prSet/>
      <dgm:spPr/>
      <dgm:t>
        <a:bodyPr/>
        <a:lstStyle/>
        <a:p>
          <a:r>
            <a:rPr lang="en-US" dirty="0"/>
            <a:t>Review their patient subscriber ID with them over the phone or at the appointment.</a:t>
          </a:r>
        </a:p>
      </dgm:t>
    </dgm:pt>
    <dgm:pt modelId="{D5893719-F581-42BF-ACE9-A7C58BD7D02A}" type="parTrans" cxnId="{909A979E-26C0-468B-951C-69412FABAB83}">
      <dgm:prSet/>
      <dgm:spPr/>
      <dgm:t>
        <a:bodyPr/>
        <a:lstStyle/>
        <a:p>
          <a:endParaRPr lang="en-US"/>
        </a:p>
      </dgm:t>
    </dgm:pt>
    <dgm:pt modelId="{FB104413-B34D-480E-8F91-FD6D12855D49}" type="sibTrans" cxnId="{909A979E-26C0-468B-951C-69412FABAB83}">
      <dgm:prSet/>
      <dgm:spPr/>
      <dgm:t>
        <a:bodyPr/>
        <a:lstStyle/>
        <a:p>
          <a:endParaRPr lang="en-US"/>
        </a:p>
      </dgm:t>
    </dgm:pt>
    <dgm:pt modelId="{B7E5A56F-27C4-4B95-B85D-2D92413A6D64}">
      <dgm:prSet/>
      <dgm:spPr/>
      <dgm:t>
        <a:bodyPr/>
        <a:lstStyle/>
        <a:p>
          <a:r>
            <a:rPr lang="en-US"/>
            <a:t>Ask</a:t>
          </a:r>
        </a:p>
      </dgm:t>
    </dgm:pt>
    <dgm:pt modelId="{98118569-1A74-4F62-BA2B-A8E10BC38BE0}" type="parTrans" cxnId="{1C584567-AA11-47AE-ABF1-B41265C330B4}">
      <dgm:prSet/>
      <dgm:spPr/>
      <dgm:t>
        <a:bodyPr/>
        <a:lstStyle/>
        <a:p>
          <a:endParaRPr lang="en-US"/>
        </a:p>
      </dgm:t>
    </dgm:pt>
    <dgm:pt modelId="{9EB57414-FBBC-407E-93FC-045E40052E55}" type="sibTrans" cxnId="{1C584567-AA11-47AE-ABF1-B41265C330B4}">
      <dgm:prSet/>
      <dgm:spPr/>
      <dgm:t>
        <a:bodyPr/>
        <a:lstStyle/>
        <a:p>
          <a:endParaRPr lang="en-US"/>
        </a:p>
      </dgm:t>
    </dgm:pt>
    <dgm:pt modelId="{D880B3DE-6459-4757-90DF-07C1C50F2C9A}">
      <dgm:prSet/>
      <dgm:spPr/>
      <dgm:t>
        <a:bodyPr/>
        <a:lstStyle/>
        <a:p>
          <a:r>
            <a:rPr lang="en-US" dirty="0"/>
            <a:t>Ask the patient if you Your Doctor is listed as the PCP on record with the insurance plan</a:t>
          </a:r>
        </a:p>
      </dgm:t>
    </dgm:pt>
    <dgm:pt modelId="{1F0AF5E5-6F80-4693-897C-8314B6D8A8DF}" type="parTrans" cxnId="{04A0367F-D001-48E7-8D59-C7510DA1637C}">
      <dgm:prSet/>
      <dgm:spPr/>
      <dgm:t>
        <a:bodyPr/>
        <a:lstStyle/>
        <a:p>
          <a:endParaRPr lang="en-US"/>
        </a:p>
      </dgm:t>
    </dgm:pt>
    <dgm:pt modelId="{67BA6851-E4FE-42C2-85E2-0E4762A4811B}" type="sibTrans" cxnId="{04A0367F-D001-48E7-8D59-C7510DA1637C}">
      <dgm:prSet/>
      <dgm:spPr/>
      <dgm:t>
        <a:bodyPr/>
        <a:lstStyle/>
        <a:p>
          <a:endParaRPr lang="en-US"/>
        </a:p>
      </dgm:t>
    </dgm:pt>
    <dgm:pt modelId="{C03AB924-A2C3-4EAC-B1CA-CDB45B5AC864}" type="pres">
      <dgm:prSet presAssocID="{CA12E094-29D1-4A3A-95BD-70217237654C}" presName="Name0" presStyleCnt="0">
        <dgm:presLayoutVars>
          <dgm:dir/>
          <dgm:animLvl val="lvl"/>
          <dgm:resizeHandles val="exact"/>
        </dgm:presLayoutVars>
      </dgm:prSet>
      <dgm:spPr/>
    </dgm:pt>
    <dgm:pt modelId="{C660FF4C-19CF-4636-83D9-46ED2423F857}" type="pres">
      <dgm:prSet presAssocID="{FBB18217-0C92-424F-8A01-C830F1BCB895}" presName="composite" presStyleCnt="0"/>
      <dgm:spPr/>
    </dgm:pt>
    <dgm:pt modelId="{C1193646-76DB-4EF2-8AFE-D2A9426D8255}" type="pres">
      <dgm:prSet presAssocID="{FBB18217-0C92-424F-8A01-C830F1BCB895}" presName="parTx" presStyleLbl="alignNode1" presStyleIdx="0" presStyleCnt="4">
        <dgm:presLayoutVars>
          <dgm:chMax val="0"/>
          <dgm:chPref val="0"/>
        </dgm:presLayoutVars>
      </dgm:prSet>
      <dgm:spPr/>
    </dgm:pt>
    <dgm:pt modelId="{04AD2C5E-2D5F-4E32-9C3C-9A56F51F73C6}" type="pres">
      <dgm:prSet presAssocID="{FBB18217-0C92-424F-8A01-C830F1BCB895}" presName="desTx" presStyleLbl="alignAccFollowNode1" presStyleIdx="0" presStyleCnt="4">
        <dgm:presLayoutVars/>
      </dgm:prSet>
      <dgm:spPr/>
    </dgm:pt>
    <dgm:pt modelId="{F7791102-019C-4225-8896-F2D5CBF16F97}" type="pres">
      <dgm:prSet presAssocID="{D0DB5F56-D9F0-4492-8852-C15A5DF5BCE5}" presName="space" presStyleCnt="0"/>
      <dgm:spPr/>
    </dgm:pt>
    <dgm:pt modelId="{6864ED11-53D1-4AC4-BC78-DE041C92D2CD}" type="pres">
      <dgm:prSet presAssocID="{8836B3D8-C283-4043-A887-919B9C83FF54}" presName="composite" presStyleCnt="0"/>
      <dgm:spPr/>
    </dgm:pt>
    <dgm:pt modelId="{08C48315-EB4F-42A6-84FB-5F79481998C5}" type="pres">
      <dgm:prSet presAssocID="{8836B3D8-C283-4043-A887-919B9C83FF54}" presName="parTx" presStyleLbl="alignNode1" presStyleIdx="1" presStyleCnt="4">
        <dgm:presLayoutVars>
          <dgm:chMax val="0"/>
          <dgm:chPref val="0"/>
        </dgm:presLayoutVars>
      </dgm:prSet>
      <dgm:spPr/>
    </dgm:pt>
    <dgm:pt modelId="{A2AB0DE7-8108-4C01-BF7E-8F7E78BB4D77}" type="pres">
      <dgm:prSet presAssocID="{8836B3D8-C283-4043-A887-919B9C83FF54}" presName="desTx" presStyleLbl="alignAccFollowNode1" presStyleIdx="1" presStyleCnt="4">
        <dgm:presLayoutVars/>
      </dgm:prSet>
      <dgm:spPr/>
    </dgm:pt>
    <dgm:pt modelId="{B097233A-A44E-4459-AF3B-625A6B9B8646}" type="pres">
      <dgm:prSet presAssocID="{6A5E01A0-376C-4D77-A782-0D3990D395EB}" presName="space" presStyleCnt="0"/>
      <dgm:spPr/>
    </dgm:pt>
    <dgm:pt modelId="{77609905-9C14-426B-8619-07CEB143628F}" type="pres">
      <dgm:prSet presAssocID="{D2CB43D0-96C8-4E2E-9300-86A6DF55700D}" presName="composite" presStyleCnt="0"/>
      <dgm:spPr/>
    </dgm:pt>
    <dgm:pt modelId="{4632546F-7045-47FC-9AC0-A9365866EB09}" type="pres">
      <dgm:prSet presAssocID="{D2CB43D0-96C8-4E2E-9300-86A6DF55700D}" presName="parTx" presStyleLbl="alignNode1" presStyleIdx="2" presStyleCnt="4">
        <dgm:presLayoutVars>
          <dgm:chMax val="0"/>
          <dgm:chPref val="0"/>
        </dgm:presLayoutVars>
      </dgm:prSet>
      <dgm:spPr/>
    </dgm:pt>
    <dgm:pt modelId="{9C27D26C-0B75-4B26-8475-94A2AEAAC0BE}" type="pres">
      <dgm:prSet presAssocID="{D2CB43D0-96C8-4E2E-9300-86A6DF55700D}" presName="desTx" presStyleLbl="alignAccFollowNode1" presStyleIdx="2" presStyleCnt="4">
        <dgm:presLayoutVars/>
      </dgm:prSet>
      <dgm:spPr/>
    </dgm:pt>
    <dgm:pt modelId="{617A4671-ED78-4E50-9859-C253900A4FF7}" type="pres">
      <dgm:prSet presAssocID="{C3CB6994-E6BA-4E53-B104-91C4541EDB85}" presName="space" presStyleCnt="0"/>
      <dgm:spPr/>
    </dgm:pt>
    <dgm:pt modelId="{39EC8F4E-B74C-4124-B42A-7D69773C09A6}" type="pres">
      <dgm:prSet presAssocID="{B7E5A56F-27C4-4B95-B85D-2D92413A6D64}" presName="composite" presStyleCnt="0"/>
      <dgm:spPr/>
    </dgm:pt>
    <dgm:pt modelId="{9EE373D2-B20E-4B9C-A0EB-3F59B43A4360}" type="pres">
      <dgm:prSet presAssocID="{B7E5A56F-27C4-4B95-B85D-2D92413A6D64}" presName="parTx" presStyleLbl="alignNode1" presStyleIdx="3" presStyleCnt="4">
        <dgm:presLayoutVars>
          <dgm:chMax val="0"/>
          <dgm:chPref val="0"/>
        </dgm:presLayoutVars>
      </dgm:prSet>
      <dgm:spPr/>
    </dgm:pt>
    <dgm:pt modelId="{DC50AF08-6FB4-4A37-9256-A26A207953B9}" type="pres">
      <dgm:prSet presAssocID="{B7E5A56F-27C4-4B95-B85D-2D92413A6D64}" presName="desTx" presStyleLbl="alignAccFollowNode1" presStyleIdx="3" presStyleCnt="4">
        <dgm:presLayoutVars/>
      </dgm:prSet>
      <dgm:spPr/>
    </dgm:pt>
  </dgm:ptLst>
  <dgm:cxnLst>
    <dgm:cxn modelId="{B5864903-4A86-4F3F-9005-F9B248BED39F}" type="presOf" srcId="{D880B3DE-6459-4757-90DF-07C1C50F2C9A}" destId="{DC50AF08-6FB4-4A37-9256-A26A207953B9}" srcOrd="0" destOrd="0" presId="urn:microsoft.com/office/officeart/2016/7/layout/ChevronBlockProcess"/>
    <dgm:cxn modelId="{DAA9F31D-5319-42ED-BA25-4E65624793E8}" srcId="{CA12E094-29D1-4A3A-95BD-70217237654C}" destId="{D2CB43D0-96C8-4E2E-9300-86A6DF55700D}" srcOrd="2" destOrd="0" parTransId="{F69A850B-CA14-4F96-9535-25B15E014B36}" sibTransId="{C3CB6994-E6BA-4E53-B104-91C4541EDB85}"/>
    <dgm:cxn modelId="{FE3F0064-DB95-45BE-A6B2-36E8B021A782}" srcId="{CA12E094-29D1-4A3A-95BD-70217237654C}" destId="{8836B3D8-C283-4043-A887-919B9C83FF54}" srcOrd="1" destOrd="0" parTransId="{741AAE42-8143-4E25-B355-31F0E81D00CC}" sibTransId="{6A5E01A0-376C-4D77-A782-0D3990D395EB}"/>
    <dgm:cxn modelId="{1C584567-AA11-47AE-ABF1-B41265C330B4}" srcId="{CA12E094-29D1-4A3A-95BD-70217237654C}" destId="{B7E5A56F-27C4-4B95-B85D-2D92413A6D64}" srcOrd="3" destOrd="0" parTransId="{98118569-1A74-4F62-BA2B-A8E10BC38BE0}" sibTransId="{9EB57414-FBBC-407E-93FC-045E40052E55}"/>
    <dgm:cxn modelId="{08BA7048-7FF4-4E15-927D-72E79F8DB723}" type="presOf" srcId="{242D34DC-3309-4F18-AA0F-469199103B3D}" destId="{04AD2C5E-2D5F-4E32-9C3C-9A56F51F73C6}" srcOrd="0" destOrd="0" presId="urn:microsoft.com/office/officeart/2016/7/layout/ChevronBlockProcess"/>
    <dgm:cxn modelId="{04A0367F-D001-48E7-8D59-C7510DA1637C}" srcId="{B7E5A56F-27C4-4B95-B85D-2D92413A6D64}" destId="{D880B3DE-6459-4757-90DF-07C1C50F2C9A}" srcOrd="0" destOrd="0" parTransId="{1F0AF5E5-6F80-4693-897C-8314B6D8A8DF}" sibTransId="{67BA6851-E4FE-42C2-85E2-0E4762A4811B}"/>
    <dgm:cxn modelId="{55D0BC8A-20A7-4A6A-9EFB-38982AAAAE9C}" srcId="{FBB18217-0C92-424F-8A01-C830F1BCB895}" destId="{242D34DC-3309-4F18-AA0F-469199103B3D}" srcOrd="0" destOrd="0" parTransId="{FFAAD7F7-62C3-4E14-BF31-3DFE492F9EA5}" sibTransId="{46B2442E-12CC-46B2-8642-F76642E5D70A}"/>
    <dgm:cxn modelId="{3C2FD695-D2FF-4D5D-83C1-3A4C56133927}" type="presOf" srcId="{FBB18217-0C92-424F-8A01-C830F1BCB895}" destId="{C1193646-76DB-4EF2-8AFE-D2A9426D8255}" srcOrd="0" destOrd="0" presId="urn:microsoft.com/office/officeart/2016/7/layout/ChevronBlockProcess"/>
    <dgm:cxn modelId="{909A979E-26C0-468B-951C-69412FABAB83}" srcId="{D2CB43D0-96C8-4E2E-9300-86A6DF55700D}" destId="{EADBCB91-E4E3-4016-8FCB-43B346C44C58}" srcOrd="0" destOrd="0" parTransId="{D5893719-F581-42BF-ACE9-A7C58BD7D02A}" sibTransId="{FB104413-B34D-480E-8F91-FD6D12855D49}"/>
    <dgm:cxn modelId="{6BA175A5-BE90-4564-921D-6A0E40380913}" type="presOf" srcId="{EADBCB91-E4E3-4016-8FCB-43B346C44C58}" destId="{9C27D26C-0B75-4B26-8475-94A2AEAAC0BE}" srcOrd="0" destOrd="0" presId="urn:microsoft.com/office/officeart/2016/7/layout/ChevronBlockProcess"/>
    <dgm:cxn modelId="{4A8162AA-6C27-4FA0-9EB3-478C6C212FD3}" type="presOf" srcId="{70883B47-3A16-40F9-AA2C-60F9E425DEE7}" destId="{A2AB0DE7-8108-4C01-BF7E-8F7E78BB4D77}" srcOrd="0" destOrd="0" presId="urn:microsoft.com/office/officeart/2016/7/layout/ChevronBlockProcess"/>
    <dgm:cxn modelId="{CA40BDAB-9C06-418C-80D7-A112D886C534}" type="presOf" srcId="{B7E5A56F-27C4-4B95-B85D-2D92413A6D64}" destId="{9EE373D2-B20E-4B9C-A0EB-3F59B43A4360}" srcOrd="0" destOrd="0" presId="urn:microsoft.com/office/officeart/2016/7/layout/ChevronBlockProcess"/>
    <dgm:cxn modelId="{E57C0BBB-8482-4132-AD44-56A1C2ECFE4B}" type="presOf" srcId="{8836B3D8-C283-4043-A887-919B9C83FF54}" destId="{08C48315-EB4F-42A6-84FB-5F79481998C5}" srcOrd="0" destOrd="0" presId="urn:microsoft.com/office/officeart/2016/7/layout/ChevronBlockProcess"/>
    <dgm:cxn modelId="{E0FFC7CF-50ED-48AE-9BAF-0DFC640C214F}" type="presOf" srcId="{D2CB43D0-96C8-4E2E-9300-86A6DF55700D}" destId="{4632546F-7045-47FC-9AC0-A9365866EB09}" srcOrd="0" destOrd="0" presId="urn:microsoft.com/office/officeart/2016/7/layout/ChevronBlockProcess"/>
    <dgm:cxn modelId="{EFE8D9D1-6BAE-4CDF-B133-A069894CA794}" srcId="{8836B3D8-C283-4043-A887-919B9C83FF54}" destId="{70883B47-3A16-40F9-AA2C-60F9E425DEE7}" srcOrd="0" destOrd="0" parTransId="{28F82463-EDA9-4FD1-9AA0-7339A4604825}" sibTransId="{63C61CB5-C6CB-4FB4-ABDA-6E727BFBBE77}"/>
    <dgm:cxn modelId="{69D7AADB-60C0-453D-823A-994C1914038C}" type="presOf" srcId="{CA12E094-29D1-4A3A-95BD-70217237654C}" destId="{C03AB924-A2C3-4EAC-B1CA-CDB45B5AC864}" srcOrd="0" destOrd="0" presId="urn:microsoft.com/office/officeart/2016/7/layout/ChevronBlockProcess"/>
    <dgm:cxn modelId="{3A5706DD-6EE3-46F9-B84B-9ACE17E1EBD9}" srcId="{CA12E094-29D1-4A3A-95BD-70217237654C}" destId="{FBB18217-0C92-424F-8A01-C830F1BCB895}" srcOrd="0" destOrd="0" parTransId="{FAD48AFA-215B-4265-929F-23AE0109A137}" sibTransId="{D0DB5F56-D9F0-4492-8852-C15A5DF5BCE5}"/>
    <dgm:cxn modelId="{7F342EFE-A3E0-42FA-A375-38A7B780571A}" type="presParOf" srcId="{C03AB924-A2C3-4EAC-B1CA-CDB45B5AC864}" destId="{C660FF4C-19CF-4636-83D9-46ED2423F857}" srcOrd="0" destOrd="0" presId="urn:microsoft.com/office/officeart/2016/7/layout/ChevronBlockProcess"/>
    <dgm:cxn modelId="{FBD51F2A-AFAA-4890-B462-0B7078CE6862}" type="presParOf" srcId="{C660FF4C-19CF-4636-83D9-46ED2423F857}" destId="{C1193646-76DB-4EF2-8AFE-D2A9426D8255}" srcOrd="0" destOrd="0" presId="urn:microsoft.com/office/officeart/2016/7/layout/ChevronBlockProcess"/>
    <dgm:cxn modelId="{1D66757F-30AB-4CE5-AAF3-EC1506EB26E4}" type="presParOf" srcId="{C660FF4C-19CF-4636-83D9-46ED2423F857}" destId="{04AD2C5E-2D5F-4E32-9C3C-9A56F51F73C6}" srcOrd="1" destOrd="0" presId="urn:microsoft.com/office/officeart/2016/7/layout/ChevronBlockProcess"/>
    <dgm:cxn modelId="{985A807E-6677-4AE6-BB8C-F5AE90EF342F}" type="presParOf" srcId="{C03AB924-A2C3-4EAC-B1CA-CDB45B5AC864}" destId="{F7791102-019C-4225-8896-F2D5CBF16F97}" srcOrd="1" destOrd="0" presId="urn:microsoft.com/office/officeart/2016/7/layout/ChevronBlockProcess"/>
    <dgm:cxn modelId="{CC499E29-643F-46F6-8362-AE90A7FE64CE}" type="presParOf" srcId="{C03AB924-A2C3-4EAC-B1CA-CDB45B5AC864}" destId="{6864ED11-53D1-4AC4-BC78-DE041C92D2CD}" srcOrd="2" destOrd="0" presId="urn:microsoft.com/office/officeart/2016/7/layout/ChevronBlockProcess"/>
    <dgm:cxn modelId="{83BADE76-A1B3-421E-A6CA-E112C87D7D9A}" type="presParOf" srcId="{6864ED11-53D1-4AC4-BC78-DE041C92D2CD}" destId="{08C48315-EB4F-42A6-84FB-5F79481998C5}" srcOrd="0" destOrd="0" presId="urn:microsoft.com/office/officeart/2016/7/layout/ChevronBlockProcess"/>
    <dgm:cxn modelId="{DE5F4EA7-1C57-4E72-9EB0-039063CDF732}" type="presParOf" srcId="{6864ED11-53D1-4AC4-BC78-DE041C92D2CD}" destId="{A2AB0DE7-8108-4C01-BF7E-8F7E78BB4D77}" srcOrd="1" destOrd="0" presId="urn:microsoft.com/office/officeart/2016/7/layout/ChevronBlockProcess"/>
    <dgm:cxn modelId="{A7A900A4-74A4-448F-A741-7AA986538829}" type="presParOf" srcId="{C03AB924-A2C3-4EAC-B1CA-CDB45B5AC864}" destId="{B097233A-A44E-4459-AF3B-625A6B9B8646}" srcOrd="3" destOrd="0" presId="urn:microsoft.com/office/officeart/2016/7/layout/ChevronBlockProcess"/>
    <dgm:cxn modelId="{1F5E537B-FC5B-4D70-8CB3-4E817F8479F3}" type="presParOf" srcId="{C03AB924-A2C3-4EAC-B1CA-CDB45B5AC864}" destId="{77609905-9C14-426B-8619-07CEB143628F}" srcOrd="4" destOrd="0" presId="urn:microsoft.com/office/officeart/2016/7/layout/ChevronBlockProcess"/>
    <dgm:cxn modelId="{1632B230-5F71-4E6B-8C24-3264A42ABF01}" type="presParOf" srcId="{77609905-9C14-426B-8619-07CEB143628F}" destId="{4632546F-7045-47FC-9AC0-A9365866EB09}" srcOrd="0" destOrd="0" presId="urn:microsoft.com/office/officeart/2016/7/layout/ChevronBlockProcess"/>
    <dgm:cxn modelId="{D24F7DEC-ADDD-4874-A9A5-64DF4A88C49A}" type="presParOf" srcId="{77609905-9C14-426B-8619-07CEB143628F}" destId="{9C27D26C-0B75-4B26-8475-94A2AEAAC0BE}" srcOrd="1" destOrd="0" presId="urn:microsoft.com/office/officeart/2016/7/layout/ChevronBlockProcess"/>
    <dgm:cxn modelId="{5D4330E1-E652-4AA8-9A8F-74BBDE0C959A}" type="presParOf" srcId="{C03AB924-A2C3-4EAC-B1CA-CDB45B5AC864}" destId="{617A4671-ED78-4E50-9859-C253900A4FF7}" srcOrd="5" destOrd="0" presId="urn:microsoft.com/office/officeart/2016/7/layout/ChevronBlockProcess"/>
    <dgm:cxn modelId="{0FF9FE6D-A07C-4986-8D2C-A7E57E3E4CA7}" type="presParOf" srcId="{C03AB924-A2C3-4EAC-B1CA-CDB45B5AC864}" destId="{39EC8F4E-B74C-4124-B42A-7D69773C09A6}" srcOrd="6" destOrd="0" presId="urn:microsoft.com/office/officeart/2016/7/layout/ChevronBlockProcess"/>
    <dgm:cxn modelId="{0971B631-D7EB-44D8-B16F-2A6C14004DA0}" type="presParOf" srcId="{39EC8F4E-B74C-4124-B42A-7D69773C09A6}" destId="{9EE373D2-B20E-4B9C-A0EB-3F59B43A4360}" srcOrd="0" destOrd="0" presId="urn:microsoft.com/office/officeart/2016/7/layout/ChevronBlockProcess"/>
    <dgm:cxn modelId="{9CBD3168-6146-4E06-987C-3EDB511A187F}" type="presParOf" srcId="{39EC8F4E-B74C-4124-B42A-7D69773C09A6}" destId="{DC50AF08-6FB4-4A37-9256-A26A207953B9}" srcOrd="1" destOrd="0" presId="urn:microsoft.com/office/officeart/2016/7/layout/ChevronBlock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E148BAB-1239-4D69-8257-4CAA759A0624}" type="doc">
      <dgm:prSet loTypeId="urn:microsoft.com/office/officeart/2005/8/layout/default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9EA39835-4078-4B63-A225-6E9FB66A3DD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Please provide me with the insurance name as it reads on the card.</a:t>
          </a:r>
        </a:p>
      </dgm:t>
    </dgm:pt>
    <dgm:pt modelId="{43572971-6416-4FF4-84BC-B2848AAFD9FD}" type="parTrans" cxnId="{D4AAD223-4524-4172-AE7D-4233DB030A30}">
      <dgm:prSet/>
      <dgm:spPr/>
      <dgm:t>
        <a:bodyPr/>
        <a:lstStyle/>
        <a:p>
          <a:endParaRPr lang="en-US"/>
        </a:p>
      </dgm:t>
    </dgm:pt>
    <dgm:pt modelId="{7B134AC8-19C8-4910-87A4-02C6F7DDAB6C}" type="sibTrans" cxnId="{D4AAD223-4524-4172-AE7D-4233DB030A30}">
      <dgm:prSet/>
      <dgm:spPr/>
      <dgm:t>
        <a:bodyPr/>
        <a:lstStyle/>
        <a:p>
          <a:endParaRPr lang="en-US"/>
        </a:p>
      </dgm:t>
    </dgm:pt>
    <dgm:pt modelId="{5AB63210-C057-4641-9DCC-E994E10DAD7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You will see a group number on your card and a subscriber ID. Provide me with the group number first. Now, the subscriber ID. </a:t>
          </a:r>
        </a:p>
      </dgm:t>
    </dgm:pt>
    <dgm:pt modelId="{8B366D44-1ED0-4AB0-89E2-06B727A8A89E}" type="parTrans" cxnId="{9DF07FD6-D4F6-4B83-9895-AD0D14292F47}">
      <dgm:prSet/>
      <dgm:spPr/>
      <dgm:t>
        <a:bodyPr/>
        <a:lstStyle/>
        <a:p>
          <a:endParaRPr lang="en-US"/>
        </a:p>
      </dgm:t>
    </dgm:pt>
    <dgm:pt modelId="{E8E01909-A13F-4E79-9710-3A8F22B0327B}" type="sibTrans" cxnId="{9DF07FD6-D4F6-4B83-9895-AD0D14292F47}">
      <dgm:prSet/>
      <dgm:spPr/>
      <dgm:t>
        <a:bodyPr/>
        <a:lstStyle/>
        <a:p>
          <a:endParaRPr lang="en-US"/>
        </a:p>
      </dgm:t>
    </dgm:pt>
    <dgm:pt modelId="{BD17841F-EE34-4855-9815-C0AEBABB861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Please provide me with the spelling of your first and last name as it appears on the card</a:t>
          </a:r>
        </a:p>
      </dgm:t>
    </dgm:pt>
    <dgm:pt modelId="{14C91BB6-FA1A-4518-9243-C883088B7459}" type="parTrans" cxnId="{54A55C99-AD55-4613-A718-1BCC2833F00D}">
      <dgm:prSet/>
      <dgm:spPr/>
      <dgm:t>
        <a:bodyPr/>
        <a:lstStyle/>
        <a:p>
          <a:endParaRPr lang="en-US"/>
        </a:p>
      </dgm:t>
    </dgm:pt>
    <dgm:pt modelId="{0FB1DC56-981F-4593-9BEF-72658CA6BB0E}" type="sibTrans" cxnId="{54A55C99-AD55-4613-A718-1BCC2833F00D}">
      <dgm:prSet/>
      <dgm:spPr/>
      <dgm:t>
        <a:bodyPr/>
        <a:lstStyle/>
        <a:p>
          <a:endParaRPr lang="en-US"/>
        </a:p>
      </dgm:t>
    </dgm:pt>
    <dgm:pt modelId="{B2DACB5D-FDDB-485B-9CE8-D1673E479D8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Look on the back of the card for a provider phone number and provide me with that number, if possible.</a:t>
          </a:r>
        </a:p>
      </dgm:t>
    </dgm:pt>
    <dgm:pt modelId="{78019BFE-4B56-49C8-A499-35F6A65D7EDE}" type="parTrans" cxnId="{9CB7D48E-3DB2-4543-97F0-9CC105BBFC46}">
      <dgm:prSet/>
      <dgm:spPr/>
      <dgm:t>
        <a:bodyPr/>
        <a:lstStyle/>
        <a:p>
          <a:endParaRPr lang="en-US"/>
        </a:p>
      </dgm:t>
    </dgm:pt>
    <dgm:pt modelId="{124A12EB-CC70-4BC8-8CED-3CBC252C870D}" type="sibTrans" cxnId="{9CB7D48E-3DB2-4543-97F0-9CC105BBFC46}">
      <dgm:prSet/>
      <dgm:spPr/>
      <dgm:t>
        <a:bodyPr/>
        <a:lstStyle/>
        <a:p>
          <a:endParaRPr lang="en-US"/>
        </a:p>
      </dgm:t>
    </dgm:pt>
    <dgm:pt modelId="{B28B17B1-80D8-4D2F-8718-287C677A3F9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Are you still with traditional Medicare (other insurance name) or do you have a new plan</a:t>
          </a:r>
        </a:p>
      </dgm:t>
    </dgm:pt>
    <dgm:pt modelId="{A841195B-C96B-4EDE-90F2-3A2C90ED06D0}" type="parTrans" cxnId="{2D332B5F-5916-4EB0-AE23-F46E5B2E517C}">
      <dgm:prSet/>
      <dgm:spPr/>
      <dgm:t>
        <a:bodyPr/>
        <a:lstStyle/>
        <a:p>
          <a:endParaRPr lang="en-US"/>
        </a:p>
      </dgm:t>
    </dgm:pt>
    <dgm:pt modelId="{6964D4C6-752A-4BF7-9793-FB20285C525F}" type="sibTrans" cxnId="{2D332B5F-5916-4EB0-AE23-F46E5B2E517C}">
      <dgm:prSet/>
      <dgm:spPr/>
      <dgm:t>
        <a:bodyPr/>
        <a:lstStyle/>
        <a:p>
          <a:endParaRPr lang="en-US"/>
        </a:p>
      </dgm:t>
    </dgm:pt>
    <dgm:pt modelId="{66957917-2651-409F-BCD2-1D4A09DF4F7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Please bring your card with you to your visit. </a:t>
          </a:r>
        </a:p>
      </dgm:t>
    </dgm:pt>
    <dgm:pt modelId="{9DE3EA54-13A2-4EA1-9156-C2847F6E30D6}" type="parTrans" cxnId="{70073DD7-2475-44F0-BFE6-EF754DA6D4A2}">
      <dgm:prSet/>
      <dgm:spPr/>
      <dgm:t>
        <a:bodyPr/>
        <a:lstStyle/>
        <a:p>
          <a:endParaRPr lang="en-US"/>
        </a:p>
      </dgm:t>
    </dgm:pt>
    <dgm:pt modelId="{5252FC18-048E-4AE7-947D-A6DEFE91E03E}" type="sibTrans" cxnId="{70073DD7-2475-44F0-BFE6-EF754DA6D4A2}">
      <dgm:prSet/>
      <dgm:spPr/>
      <dgm:t>
        <a:bodyPr/>
        <a:lstStyle/>
        <a:p>
          <a:endParaRPr lang="en-US"/>
        </a:p>
      </dgm:t>
    </dgm:pt>
    <dgm:pt modelId="{9E904954-D476-4CC0-9013-7A8A1B523E8A}" type="pres">
      <dgm:prSet presAssocID="{4E148BAB-1239-4D69-8257-4CAA759A0624}" presName="diagram" presStyleCnt="0">
        <dgm:presLayoutVars>
          <dgm:dir/>
          <dgm:resizeHandles val="exact"/>
        </dgm:presLayoutVars>
      </dgm:prSet>
      <dgm:spPr/>
    </dgm:pt>
    <dgm:pt modelId="{F02A7FE6-7B22-4C06-BD93-2A44B9002774}" type="pres">
      <dgm:prSet presAssocID="{9EA39835-4078-4B63-A225-6E9FB66A3DD8}" presName="node" presStyleLbl="node1" presStyleIdx="0" presStyleCnt="6">
        <dgm:presLayoutVars>
          <dgm:bulletEnabled val="1"/>
        </dgm:presLayoutVars>
      </dgm:prSet>
      <dgm:spPr/>
    </dgm:pt>
    <dgm:pt modelId="{CBAFC93E-A565-47E6-803C-2EA75D2E9EC9}" type="pres">
      <dgm:prSet presAssocID="{7B134AC8-19C8-4910-87A4-02C6F7DDAB6C}" presName="sibTrans" presStyleCnt="0"/>
      <dgm:spPr/>
    </dgm:pt>
    <dgm:pt modelId="{E7AB9185-B4BF-4CBE-B649-C1B79AF4E271}" type="pres">
      <dgm:prSet presAssocID="{5AB63210-C057-4641-9DCC-E994E10DAD7F}" presName="node" presStyleLbl="node1" presStyleIdx="1" presStyleCnt="6">
        <dgm:presLayoutVars>
          <dgm:bulletEnabled val="1"/>
        </dgm:presLayoutVars>
      </dgm:prSet>
      <dgm:spPr/>
    </dgm:pt>
    <dgm:pt modelId="{A7C1CCF9-4BC3-4B60-982D-EC2924B0E92D}" type="pres">
      <dgm:prSet presAssocID="{E8E01909-A13F-4E79-9710-3A8F22B0327B}" presName="sibTrans" presStyleCnt="0"/>
      <dgm:spPr/>
    </dgm:pt>
    <dgm:pt modelId="{2C0B7FFF-BA15-4C00-9D06-70E7A4E5A18C}" type="pres">
      <dgm:prSet presAssocID="{BD17841F-EE34-4855-9815-C0AEBABB8612}" presName="node" presStyleLbl="node1" presStyleIdx="2" presStyleCnt="6">
        <dgm:presLayoutVars>
          <dgm:bulletEnabled val="1"/>
        </dgm:presLayoutVars>
      </dgm:prSet>
      <dgm:spPr/>
    </dgm:pt>
    <dgm:pt modelId="{6AA2FF9F-1D5D-42E7-86F0-A57BFF967AFD}" type="pres">
      <dgm:prSet presAssocID="{0FB1DC56-981F-4593-9BEF-72658CA6BB0E}" presName="sibTrans" presStyleCnt="0"/>
      <dgm:spPr/>
    </dgm:pt>
    <dgm:pt modelId="{A47936A5-10A1-42CA-BB43-2440C8BCF583}" type="pres">
      <dgm:prSet presAssocID="{B2DACB5D-FDDB-485B-9CE8-D1673E479D84}" presName="node" presStyleLbl="node1" presStyleIdx="3" presStyleCnt="6">
        <dgm:presLayoutVars>
          <dgm:bulletEnabled val="1"/>
        </dgm:presLayoutVars>
      </dgm:prSet>
      <dgm:spPr/>
    </dgm:pt>
    <dgm:pt modelId="{BC53B36F-F249-45AA-9DAA-5498761FAC00}" type="pres">
      <dgm:prSet presAssocID="{124A12EB-CC70-4BC8-8CED-3CBC252C870D}" presName="sibTrans" presStyleCnt="0"/>
      <dgm:spPr/>
    </dgm:pt>
    <dgm:pt modelId="{8A74F84F-BF1C-43D2-B55C-A9B0F0B098B9}" type="pres">
      <dgm:prSet presAssocID="{B28B17B1-80D8-4D2F-8718-287C677A3F98}" presName="node" presStyleLbl="node1" presStyleIdx="4" presStyleCnt="6">
        <dgm:presLayoutVars>
          <dgm:bulletEnabled val="1"/>
        </dgm:presLayoutVars>
      </dgm:prSet>
      <dgm:spPr/>
    </dgm:pt>
    <dgm:pt modelId="{D3885347-1FDF-4C0E-A192-DEC9CC494D3C}" type="pres">
      <dgm:prSet presAssocID="{6964D4C6-752A-4BF7-9793-FB20285C525F}" presName="sibTrans" presStyleCnt="0"/>
      <dgm:spPr/>
    </dgm:pt>
    <dgm:pt modelId="{D96AEB05-9695-4904-BD68-F2BC053FDBD5}" type="pres">
      <dgm:prSet presAssocID="{66957917-2651-409F-BCD2-1D4A09DF4F75}" presName="node" presStyleLbl="node1" presStyleIdx="5" presStyleCnt="6">
        <dgm:presLayoutVars>
          <dgm:bulletEnabled val="1"/>
        </dgm:presLayoutVars>
      </dgm:prSet>
      <dgm:spPr/>
    </dgm:pt>
  </dgm:ptLst>
  <dgm:cxnLst>
    <dgm:cxn modelId="{2C649F01-7960-49C9-9C07-2B10FFEBB143}" type="presOf" srcId="{B2DACB5D-FDDB-485B-9CE8-D1673E479D84}" destId="{A47936A5-10A1-42CA-BB43-2440C8BCF583}" srcOrd="0" destOrd="0" presId="urn:microsoft.com/office/officeart/2005/8/layout/default"/>
    <dgm:cxn modelId="{FEA9FC1A-5EB2-43B6-9155-0ABC2863B4D2}" type="presOf" srcId="{BD17841F-EE34-4855-9815-C0AEBABB8612}" destId="{2C0B7FFF-BA15-4C00-9D06-70E7A4E5A18C}" srcOrd="0" destOrd="0" presId="urn:microsoft.com/office/officeart/2005/8/layout/default"/>
    <dgm:cxn modelId="{D4AAD223-4524-4172-AE7D-4233DB030A30}" srcId="{4E148BAB-1239-4D69-8257-4CAA759A0624}" destId="{9EA39835-4078-4B63-A225-6E9FB66A3DD8}" srcOrd="0" destOrd="0" parTransId="{43572971-6416-4FF4-84BC-B2848AAFD9FD}" sibTransId="{7B134AC8-19C8-4910-87A4-02C6F7DDAB6C}"/>
    <dgm:cxn modelId="{6CEEED2A-D80D-4C52-BB19-95CDE2979B74}" type="presOf" srcId="{B28B17B1-80D8-4D2F-8718-287C677A3F98}" destId="{8A74F84F-BF1C-43D2-B55C-A9B0F0B098B9}" srcOrd="0" destOrd="0" presId="urn:microsoft.com/office/officeart/2005/8/layout/default"/>
    <dgm:cxn modelId="{143E7631-16B5-474D-A675-6ED7226AD039}" type="presOf" srcId="{4E148BAB-1239-4D69-8257-4CAA759A0624}" destId="{9E904954-D476-4CC0-9013-7A8A1B523E8A}" srcOrd="0" destOrd="0" presId="urn:microsoft.com/office/officeart/2005/8/layout/default"/>
    <dgm:cxn modelId="{2D332B5F-5916-4EB0-AE23-F46E5B2E517C}" srcId="{4E148BAB-1239-4D69-8257-4CAA759A0624}" destId="{B28B17B1-80D8-4D2F-8718-287C677A3F98}" srcOrd="4" destOrd="0" parTransId="{A841195B-C96B-4EDE-90F2-3A2C90ED06D0}" sibTransId="{6964D4C6-752A-4BF7-9793-FB20285C525F}"/>
    <dgm:cxn modelId="{2A69DB70-F8C6-4B5D-ABCA-F57D20388826}" type="presOf" srcId="{66957917-2651-409F-BCD2-1D4A09DF4F75}" destId="{D96AEB05-9695-4904-BD68-F2BC053FDBD5}" srcOrd="0" destOrd="0" presId="urn:microsoft.com/office/officeart/2005/8/layout/default"/>
    <dgm:cxn modelId="{9CB7D48E-3DB2-4543-97F0-9CC105BBFC46}" srcId="{4E148BAB-1239-4D69-8257-4CAA759A0624}" destId="{B2DACB5D-FDDB-485B-9CE8-D1673E479D84}" srcOrd="3" destOrd="0" parTransId="{78019BFE-4B56-49C8-A499-35F6A65D7EDE}" sibTransId="{124A12EB-CC70-4BC8-8CED-3CBC252C870D}"/>
    <dgm:cxn modelId="{54A55C99-AD55-4613-A718-1BCC2833F00D}" srcId="{4E148BAB-1239-4D69-8257-4CAA759A0624}" destId="{BD17841F-EE34-4855-9815-C0AEBABB8612}" srcOrd="2" destOrd="0" parTransId="{14C91BB6-FA1A-4518-9243-C883088B7459}" sibTransId="{0FB1DC56-981F-4593-9BEF-72658CA6BB0E}"/>
    <dgm:cxn modelId="{9AD28ABB-1317-4803-B9A6-0651EF5D4AB7}" type="presOf" srcId="{5AB63210-C057-4641-9DCC-E994E10DAD7F}" destId="{E7AB9185-B4BF-4CBE-B649-C1B79AF4E271}" srcOrd="0" destOrd="0" presId="urn:microsoft.com/office/officeart/2005/8/layout/default"/>
    <dgm:cxn modelId="{9DF07FD6-D4F6-4B83-9895-AD0D14292F47}" srcId="{4E148BAB-1239-4D69-8257-4CAA759A0624}" destId="{5AB63210-C057-4641-9DCC-E994E10DAD7F}" srcOrd="1" destOrd="0" parTransId="{8B366D44-1ED0-4AB0-89E2-06B727A8A89E}" sibTransId="{E8E01909-A13F-4E79-9710-3A8F22B0327B}"/>
    <dgm:cxn modelId="{70073DD7-2475-44F0-BFE6-EF754DA6D4A2}" srcId="{4E148BAB-1239-4D69-8257-4CAA759A0624}" destId="{66957917-2651-409F-BCD2-1D4A09DF4F75}" srcOrd="5" destOrd="0" parTransId="{9DE3EA54-13A2-4EA1-9156-C2847F6E30D6}" sibTransId="{5252FC18-048E-4AE7-947D-A6DEFE91E03E}"/>
    <dgm:cxn modelId="{ADF9B3DB-CD5C-47CD-A6DB-C7C30F34C31B}" type="presOf" srcId="{9EA39835-4078-4B63-A225-6E9FB66A3DD8}" destId="{F02A7FE6-7B22-4C06-BD93-2A44B9002774}" srcOrd="0" destOrd="0" presId="urn:microsoft.com/office/officeart/2005/8/layout/default"/>
    <dgm:cxn modelId="{49A31FD0-A979-44EF-8AAF-DCCF43EA669B}" type="presParOf" srcId="{9E904954-D476-4CC0-9013-7A8A1B523E8A}" destId="{F02A7FE6-7B22-4C06-BD93-2A44B9002774}" srcOrd="0" destOrd="0" presId="urn:microsoft.com/office/officeart/2005/8/layout/default"/>
    <dgm:cxn modelId="{E0660464-D7B3-4AF2-B455-9E46FD14E88D}" type="presParOf" srcId="{9E904954-D476-4CC0-9013-7A8A1B523E8A}" destId="{CBAFC93E-A565-47E6-803C-2EA75D2E9EC9}" srcOrd="1" destOrd="0" presId="urn:microsoft.com/office/officeart/2005/8/layout/default"/>
    <dgm:cxn modelId="{3FA30E25-C3EE-4A56-AF1A-CDAFA5B88EE4}" type="presParOf" srcId="{9E904954-D476-4CC0-9013-7A8A1B523E8A}" destId="{E7AB9185-B4BF-4CBE-B649-C1B79AF4E271}" srcOrd="2" destOrd="0" presId="urn:microsoft.com/office/officeart/2005/8/layout/default"/>
    <dgm:cxn modelId="{A258F95C-BCF4-471C-BCD8-641D0C0CC944}" type="presParOf" srcId="{9E904954-D476-4CC0-9013-7A8A1B523E8A}" destId="{A7C1CCF9-4BC3-4B60-982D-EC2924B0E92D}" srcOrd="3" destOrd="0" presId="urn:microsoft.com/office/officeart/2005/8/layout/default"/>
    <dgm:cxn modelId="{337AFA85-2C2D-4FBB-9065-E564E108EC7E}" type="presParOf" srcId="{9E904954-D476-4CC0-9013-7A8A1B523E8A}" destId="{2C0B7FFF-BA15-4C00-9D06-70E7A4E5A18C}" srcOrd="4" destOrd="0" presId="urn:microsoft.com/office/officeart/2005/8/layout/default"/>
    <dgm:cxn modelId="{F7EFECA0-59A4-418A-9E82-E80519E538B9}" type="presParOf" srcId="{9E904954-D476-4CC0-9013-7A8A1B523E8A}" destId="{6AA2FF9F-1D5D-42E7-86F0-A57BFF967AFD}" srcOrd="5" destOrd="0" presId="urn:microsoft.com/office/officeart/2005/8/layout/default"/>
    <dgm:cxn modelId="{3DEF7001-B59B-4DDF-8049-E27B4DC9A25F}" type="presParOf" srcId="{9E904954-D476-4CC0-9013-7A8A1B523E8A}" destId="{A47936A5-10A1-42CA-BB43-2440C8BCF583}" srcOrd="6" destOrd="0" presId="urn:microsoft.com/office/officeart/2005/8/layout/default"/>
    <dgm:cxn modelId="{B167F869-3F1A-4FDD-AEE8-8E24A26861E4}" type="presParOf" srcId="{9E904954-D476-4CC0-9013-7A8A1B523E8A}" destId="{BC53B36F-F249-45AA-9DAA-5498761FAC00}" srcOrd="7" destOrd="0" presId="urn:microsoft.com/office/officeart/2005/8/layout/default"/>
    <dgm:cxn modelId="{B7DB7E02-415E-4EBD-8CF0-408BF8EC12D6}" type="presParOf" srcId="{9E904954-D476-4CC0-9013-7A8A1B523E8A}" destId="{8A74F84F-BF1C-43D2-B55C-A9B0F0B098B9}" srcOrd="8" destOrd="0" presId="urn:microsoft.com/office/officeart/2005/8/layout/default"/>
    <dgm:cxn modelId="{610B83A8-5E84-48F8-A2D3-4DF7987A00EB}" type="presParOf" srcId="{9E904954-D476-4CC0-9013-7A8A1B523E8A}" destId="{D3885347-1FDF-4C0E-A192-DEC9CC494D3C}" srcOrd="9" destOrd="0" presId="urn:microsoft.com/office/officeart/2005/8/layout/default"/>
    <dgm:cxn modelId="{1120B4C1-1C4E-44AC-B56A-98C8AC1D616C}" type="presParOf" srcId="{9E904954-D476-4CC0-9013-7A8A1B523E8A}" destId="{D96AEB05-9695-4904-BD68-F2BC053FDBD5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193646-76DB-4EF2-8AFE-D2A9426D8255}">
      <dsp:nvSpPr>
        <dsp:cNvPr id="0" name=""/>
        <dsp:cNvSpPr/>
      </dsp:nvSpPr>
      <dsp:spPr>
        <a:xfrm>
          <a:off x="7429" y="9699"/>
          <a:ext cx="1633230" cy="489969"/>
        </a:xfrm>
        <a:prstGeom prst="chevron">
          <a:avLst>
            <a:gd name="adj" fmla="val 3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498" tIns="60498" rIns="60498" bIns="60498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Ask</a:t>
          </a:r>
        </a:p>
      </dsp:txBody>
      <dsp:txXfrm>
        <a:off x="154420" y="9699"/>
        <a:ext cx="1339248" cy="489969"/>
      </dsp:txXfrm>
    </dsp:sp>
    <dsp:sp modelId="{04AD2C5E-2D5F-4E32-9C3C-9A56F51F73C6}">
      <dsp:nvSpPr>
        <dsp:cNvPr id="0" name=""/>
        <dsp:cNvSpPr/>
      </dsp:nvSpPr>
      <dsp:spPr>
        <a:xfrm>
          <a:off x="7429" y="499668"/>
          <a:ext cx="1486239" cy="2765217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446" tIns="117446" rIns="117446" bIns="234892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Ask for any insurance updates at scheduling. Ask no matter how recent the patient’s last appointment was. </a:t>
          </a:r>
        </a:p>
      </dsp:txBody>
      <dsp:txXfrm>
        <a:off x="7429" y="499668"/>
        <a:ext cx="1486239" cy="2765217"/>
      </dsp:txXfrm>
    </dsp:sp>
    <dsp:sp modelId="{08C48315-EB4F-42A6-84FB-5F79481998C5}">
      <dsp:nvSpPr>
        <dsp:cNvPr id="0" name=""/>
        <dsp:cNvSpPr/>
      </dsp:nvSpPr>
      <dsp:spPr>
        <a:xfrm>
          <a:off x="1608436" y="9699"/>
          <a:ext cx="1633230" cy="489969"/>
        </a:xfrm>
        <a:prstGeom prst="chevron">
          <a:avLst>
            <a:gd name="adj" fmla="val 30000"/>
          </a:avLst>
        </a:prstGeom>
        <a:solidFill>
          <a:schemeClr val="accent2">
            <a:hueOff val="651485"/>
            <a:satOff val="-10511"/>
            <a:lumOff val="-1830"/>
            <a:alphaOff val="0"/>
          </a:schemeClr>
        </a:solidFill>
        <a:ln w="10795" cap="flat" cmpd="sng" algn="ctr">
          <a:solidFill>
            <a:schemeClr val="accent2">
              <a:hueOff val="651485"/>
              <a:satOff val="-10511"/>
              <a:lumOff val="-18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498" tIns="60498" rIns="60498" bIns="60498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Ask</a:t>
          </a:r>
        </a:p>
      </dsp:txBody>
      <dsp:txXfrm>
        <a:off x="1755427" y="9699"/>
        <a:ext cx="1339248" cy="489969"/>
      </dsp:txXfrm>
    </dsp:sp>
    <dsp:sp modelId="{A2AB0DE7-8108-4C01-BF7E-8F7E78BB4D77}">
      <dsp:nvSpPr>
        <dsp:cNvPr id="0" name=""/>
        <dsp:cNvSpPr/>
      </dsp:nvSpPr>
      <dsp:spPr>
        <a:xfrm>
          <a:off x="1608436" y="499668"/>
          <a:ext cx="1486239" cy="2765217"/>
        </a:xfrm>
        <a:prstGeom prst="rect">
          <a:avLst/>
        </a:prstGeom>
        <a:solidFill>
          <a:schemeClr val="accent2">
            <a:tint val="40000"/>
            <a:alpha val="90000"/>
            <a:hueOff val="1069620"/>
            <a:satOff val="-19014"/>
            <a:lumOff val="-1376"/>
            <a:alphaOff val="0"/>
          </a:schemeClr>
        </a:solidFill>
        <a:ln w="10795" cap="flat" cmpd="sng" algn="ctr">
          <a:solidFill>
            <a:schemeClr val="accent2">
              <a:tint val="40000"/>
              <a:alpha val="90000"/>
              <a:hueOff val="1069620"/>
              <a:satOff val="-19014"/>
              <a:lumOff val="-13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446" tIns="117446" rIns="117446" bIns="234892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Ask patients to bring their card in when scheduling the appointment.</a:t>
          </a:r>
        </a:p>
      </dsp:txBody>
      <dsp:txXfrm>
        <a:off x="1608436" y="499668"/>
        <a:ext cx="1486239" cy="2765217"/>
      </dsp:txXfrm>
    </dsp:sp>
    <dsp:sp modelId="{4632546F-7045-47FC-9AC0-A9365866EB09}">
      <dsp:nvSpPr>
        <dsp:cNvPr id="0" name=""/>
        <dsp:cNvSpPr/>
      </dsp:nvSpPr>
      <dsp:spPr>
        <a:xfrm>
          <a:off x="3209442" y="9699"/>
          <a:ext cx="1633230" cy="489969"/>
        </a:xfrm>
        <a:prstGeom prst="chevron">
          <a:avLst>
            <a:gd name="adj" fmla="val 30000"/>
          </a:avLst>
        </a:prstGeom>
        <a:solidFill>
          <a:schemeClr val="accent2">
            <a:hueOff val="1302969"/>
            <a:satOff val="-21023"/>
            <a:lumOff val="-3660"/>
            <a:alphaOff val="0"/>
          </a:schemeClr>
        </a:solidFill>
        <a:ln w="10795" cap="flat" cmpd="sng" algn="ctr">
          <a:solidFill>
            <a:schemeClr val="accent2">
              <a:hueOff val="1302969"/>
              <a:satOff val="-21023"/>
              <a:lumOff val="-366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498" tIns="60498" rIns="60498" bIns="60498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Review</a:t>
          </a:r>
        </a:p>
      </dsp:txBody>
      <dsp:txXfrm>
        <a:off x="3356433" y="9699"/>
        <a:ext cx="1339248" cy="489969"/>
      </dsp:txXfrm>
    </dsp:sp>
    <dsp:sp modelId="{9C27D26C-0B75-4B26-8475-94A2AEAAC0BE}">
      <dsp:nvSpPr>
        <dsp:cNvPr id="0" name=""/>
        <dsp:cNvSpPr/>
      </dsp:nvSpPr>
      <dsp:spPr>
        <a:xfrm>
          <a:off x="3209442" y="499668"/>
          <a:ext cx="1486239" cy="2765217"/>
        </a:xfrm>
        <a:prstGeom prst="rect">
          <a:avLst/>
        </a:prstGeom>
        <a:solidFill>
          <a:schemeClr val="accent2">
            <a:tint val="40000"/>
            <a:alpha val="90000"/>
            <a:hueOff val="2139240"/>
            <a:satOff val="-38027"/>
            <a:lumOff val="-2751"/>
            <a:alphaOff val="0"/>
          </a:schemeClr>
        </a:solidFill>
        <a:ln w="10795" cap="flat" cmpd="sng" algn="ctr">
          <a:solidFill>
            <a:schemeClr val="accent2">
              <a:tint val="40000"/>
              <a:alpha val="90000"/>
              <a:hueOff val="2139240"/>
              <a:satOff val="-38027"/>
              <a:lumOff val="-275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446" tIns="117446" rIns="117446" bIns="234892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Review their patient subscriber ID with them over the phone or at the appointment.</a:t>
          </a:r>
        </a:p>
      </dsp:txBody>
      <dsp:txXfrm>
        <a:off x="3209442" y="499668"/>
        <a:ext cx="1486239" cy="2765217"/>
      </dsp:txXfrm>
    </dsp:sp>
    <dsp:sp modelId="{9EE373D2-B20E-4B9C-A0EB-3F59B43A4360}">
      <dsp:nvSpPr>
        <dsp:cNvPr id="0" name=""/>
        <dsp:cNvSpPr/>
      </dsp:nvSpPr>
      <dsp:spPr>
        <a:xfrm>
          <a:off x="4810448" y="9699"/>
          <a:ext cx="1633230" cy="489969"/>
        </a:xfrm>
        <a:prstGeom prst="chevron">
          <a:avLst>
            <a:gd name="adj" fmla="val 30000"/>
          </a:avLst>
        </a:prstGeom>
        <a:solidFill>
          <a:schemeClr val="accent2">
            <a:hueOff val="1954454"/>
            <a:satOff val="-31534"/>
            <a:lumOff val="-5490"/>
            <a:alphaOff val="0"/>
          </a:schemeClr>
        </a:solidFill>
        <a:ln w="10795" cap="flat" cmpd="sng" algn="ctr">
          <a:solidFill>
            <a:schemeClr val="accent2">
              <a:hueOff val="1954454"/>
              <a:satOff val="-31534"/>
              <a:lumOff val="-549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498" tIns="60498" rIns="60498" bIns="60498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Ask</a:t>
          </a:r>
        </a:p>
      </dsp:txBody>
      <dsp:txXfrm>
        <a:off x="4957439" y="9699"/>
        <a:ext cx="1339248" cy="489969"/>
      </dsp:txXfrm>
    </dsp:sp>
    <dsp:sp modelId="{DC50AF08-6FB4-4A37-9256-A26A207953B9}">
      <dsp:nvSpPr>
        <dsp:cNvPr id="0" name=""/>
        <dsp:cNvSpPr/>
      </dsp:nvSpPr>
      <dsp:spPr>
        <a:xfrm>
          <a:off x="4810448" y="499668"/>
          <a:ext cx="1486239" cy="2765217"/>
        </a:xfrm>
        <a:prstGeom prst="rect">
          <a:avLst/>
        </a:prstGeom>
        <a:solidFill>
          <a:schemeClr val="accent2">
            <a:tint val="40000"/>
            <a:alpha val="90000"/>
            <a:hueOff val="3208860"/>
            <a:satOff val="-57041"/>
            <a:lumOff val="-4127"/>
            <a:alphaOff val="0"/>
          </a:schemeClr>
        </a:solidFill>
        <a:ln w="10795" cap="flat" cmpd="sng" algn="ctr">
          <a:solidFill>
            <a:schemeClr val="accent2">
              <a:tint val="40000"/>
              <a:alpha val="90000"/>
              <a:hueOff val="3208860"/>
              <a:satOff val="-57041"/>
              <a:lumOff val="-412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446" tIns="117446" rIns="117446" bIns="234892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Ask the patient if you Your Doctor is listed as the PCP on record with the insurance plan</a:t>
          </a:r>
        </a:p>
      </dsp:txBody>
      <dsp:txXfrm>
        <a:off x="4810448" y="499668"/>
        <a:ext cx="1486239" cy="276521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2A7FE6-7B22-4C06-BD93-2A44B9002774}">
      <dsp:nvSpPr>
        <dsp:cNvPr id="0" name=""/>
        <dsp:cNvSpPr/>
      </dsp:nvSpPr>
      <dsp:spPr>
        <a:xfrm>
          <a:off x="0" y="326911"/>
          <a:ext cx="2015971" cy="120958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Please provide me with the insurance name as it reads on the card.</a:t>
          </a:r>
        </a:p>
      </dsp:txBody>
      <dsp:txXfrm>
        <a:off x="0" y="326911"/>
        <a:ext cx="2015971" cy="1209582"/>
      </dsp:txXfrm>
    </dsp:sp>
    <dsp:sp modelId="{E7AB9185-B4BF-4CBE-B649-C1B79AF4E271}">
      <dsp:nvSpPr>
        <dsp:cNvPr id="0" name=""/>
        <dsp:cNvSpPr/>
      </dsp:nvSpPr>
      <dsp:spPr>
        <a:xfrm>
          <a:off x="2217568" y="326911"/>
          <a:ext cx="2015971" cy="120958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You will see a group number on your card and a subscriber ID. Provide me with the group number first. Now, the subscriber ID. </a:t>
          </a:r>
        </a:p>
      </dsp:txBody>
      <dsp:txXfrm>
        <a:off x="2217568" y="326911"/>
        <a:ext cx="2015971" cy="1209582"/>
      </dsp:txXfrm>
    </dsp:sp>
    <dsp:sp modelId="{2C0B7FFF-BA15-4C00-9D06-70E7A4E5A18C}">
      <dsp:nvSpPr>
        <dsp:cNvPr id="0" name=""/>
        <dsp:cNvSpPr/>
      </dsp:nvSpPr>
      <dsp:spPr>
        <a:xfrm>
          <a:off x="4435137" y="326911"/>
          <a:ext cx="2015971" cy="120958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Please provide me with the spelling of your first and last name as it appears on the card</a:t>
          </a:r>
        </a:p>
      </dsp:txBody>
      <dsp:txXfrm>
        <a:off x="4435137" y="326911"/>
        <a:ext cx="2015971" cy="1209582"/>
      </dsp:txXfrm>
    </dsp:sp>
    <dsp:sp modelId="{A47936A5-10A1-42CA-BB43-2440C8BCF583}">
      <dsp:nvSpPr>
        <dsp:cNvPr id="0" name=""/>
        <dsp:cNvSpPr/>
      </dsp:nvSpPr>
      <dsp:spPr>
        <a:xfrm>
          <a:off x="0" y="1738091"/>
          <a:ext cx="2015971" cy="120958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Look on the back of the card for a provider phone number and provide me with that number, if possible.</a:t>
          </a:r>
        </a:p>
      </dsp:txBody>
      <dsp:txXfrm>
        <a:off x="0" y="1738091"/>
        <a:ext cx="2015971" cy="1209582"/>
      </dsp:txXfrm>
    </dsp:sp>
    <dsp:sp modelId="{8A74F84F-BF1C-43D2-B55C-A9B0F0B098B9}">
      <dsp:nvSpPr>
        <dsp:cNvPr id="0" name=""/>
        <dsp:cNvSpPr/>
      </dsp:nvSpPr>
      <dsp:spPr>
        <a:xfrm>
          <a:off x="2217568" y="1738091"/>
          <a:ext cx="2015971" cy="120958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Are you still with traditional Medicare (other insurance name) or do you have a new plan</a:t>
          </a:r>
        </a:p>
      </dsp:txBody>
      <dsp:txXfrm>
        <a:off x="2217568" y="1738091"/>
        <a:ext cx="2015971" cy="1209582"/>
      </dsp:txXfrm>
    </dsp:sp>
    <dsp:sp modelId="{D96AEB05-9695-4904-BD68-F2BC053FDBD5}">
      <dsp:nvSpPr>
        <dsp:cNvPr id="0" name=""/>
        <dsp:cNvSpPr/>
      </dsp:nvSpPr>
      <dsp:spPr>
        <a:xfrm>
          <a:off x="4435137" y="1738091"/>
          <a:ext cx="2015971" cy="120958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Please bring your card with you to your visit. </a:t>
          </a:r>
        </a:p>
      </dsp:txBody>
      <dsp:txXfrm>
        <a:off x="4435137" y="1738091"/>
        <a:ext cx="2015971" cy="12095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ChevronBlockProcess">
  <dgm:title val="Chevron Block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 fact="0.6"/>
      <dgm:constr type="h" for="des" forName="composite" op="equ"/>
      <dgm:constr type="w" for="ch" forName="composite" refType="w"/>
      <dgm:constr type="w" for="des" forName="parTx"/>
      <dgm:constr type="h" for="des" forName="parTx" op="equ"/>
      <dgm:constr type="w" for="des" forName="desTx"/>
      <dgm:constr type="primFontSz" for="des" forName="parTx" val="28"/>
      <dgm:constr type="primFontSz" for="des" forName="desTx" refType="primFontSz" refFor="des" refForName="parTx" op="lte" fact="0.75"/>
      <dgm:constr type="h" for="des" forName="desTx" op="equ"/>
      <dgm:constr type="w" for="ch" forName="space" refType="w" op="equ" fact="-0.005"/>
    </dgm:constrLst>
    <dgm:ruleLst>
      <dgm:rule type="w" for="ch" forName="composite" val="0" fact="NaN" max="NaN"/>
    </dgm:ruleLst>
    <dgm:forEach name="Name6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7">
          <dgm:if name="Name8" func="var" arg="dir" op="equ" val="norm">
            <dgm:constrLst>
              <dgm:constr type="l" for="ch" forName="parTx"/>
              <dgm:constr type="w" for="ch" forName="parTx" refType="w"/>
              <dgm:constr type="t" for="ch" forName="parTx"/>
              <dgm:constr type="l" for="ch" forName="desTx"/>
              <dgm:constr type="w" for="ch" forName="desTx" refType="w" refFor="ch" refForName="parTx" fact="0.91"/>
              <dgm:constr type="t" for="ch" forName="desTx" refType="h" refFor="ch" refForName="parTx"/>
            </dgm:constrLst>
          </dgm:if>
          <dgm:else name="Name9">
            <dgm:constrLst>
              <dgm:constr type="l" for="ch" forName="parTx"/>
              <dgm:constr type="w" for="ch" forName="parTx" refType="w"/>
              <dgm:constr type="t" for="ch" forName="parTx"/>
              <dgm:constr type="l" for="ch" forName="desTx" refType="w" fact="0.09"/>
              <dgm:constr type="w" for="ch" forName="desTx" refType="w" refFor="ch" refForName="parTx" fact="0.91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 styleLbl="alignNode1">
          <dgm:varLst>
            <dgm:chMax val="0"/>
            <dgm:chPref val="0"/>
          </dgm:varLst>
          <dgm:alg type="tx"/>
          <dgm:choose name="Name10">
            <dgm:if name="Name11" func="var" arg="dir" op="equ" val="norm">
              <dgm:shape xmlns:r="http://schemas.openxmlformats.org/officeDocument/2006/relationships" type="chevron" r:blip="">
                <dgm:adjLst>
                  <dgm:adj idx="1" val="0.3"/>
                </dgm:adjLst>
              </dgm:shape>
            </dgm:if>
            <dgm:else name="Name12">
              <dgm:shape xmlns:r="http://schemas.openxmlformats.org/officeDocument/2006/relationships" rot="180" type="chevron" r:blip="">
                <dgm:adjLst/>
              </dgm:shape>
            </dgm:else>
          </dgm:choose>
          <dgm:presOf axis="self" ptType="node"/>
          <dgm:choose name="Name13">
            <dgm:if name="Name14" func="var" arg="dir" op="equ" val="norm">
              <dgm:constrLst>
                <dgm:constr type="h" refType="w" op="lte" fact="0.3"/>
                <dgm:constr type="h"/>
                <dgm:constr type="tMarg" refType="w" fact="0.105"/>
                <dgm:constr type="bMarg" refType="w" fact="0.105"/>
                <dgm:constr type="lMarg" refType="w" fact="0.105"/>
                <dgm:constr type="rMarg" refType="w" fact="0.105"/>
              </dgm:constrLst>
            </dgm:if>
            <dgm:else name="Name15">
              <dgm:constrLst>
                <dgm:constr type="h" refType="w" op="lte" fact="0.3"/>
                <dgm:constr type="h"/>
                <dgm:constr type="tMarg" refType="w" fact="0.105"/>
                <dgm:constr type="bMarg" refType="w" fact="0.105"/>
                <dgm:constr type="lMarg" refType="w" fact="0.105"/>
                <dgm:constr type="rMarg" refType="w" fact="0.105"/>
              </dgm:constrLst>
            </dgm:else>
          </dgm:choose>
          <dgm:ruleLst>
            <dgm:rule type="h" val="INF" fact="NaN" max="NaN"/>
            <dgm:rule type="primFontSz" val="14" fact="NaN" max="NaN"/>
          </dgm:ruleLst>
        </dgm:layoutNode>
        <dgm:layoutNode name="desTx" styleLbl="alignAccFollowNode1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primFontSz" val="20"/>
            <dgm:constr type="tMarg" refType="w" fact="0.224"/>
            <dgm:constr type="bMarg" refType="w" fact="0.448"/>
            <dgm:constr type="lMarg" refType="w" fact="0.224"/>
            <dgm:constr type="rMarg" refType="w" fact="0.224"/>
          </dgm:constrLst>
          <dgm:ruleLst>
            <dgm:rule type="h" val="INF" fact="NaN" max="NaN"/>
            <dgm:rule type="primFontSz" val="11" fact="NaN" max="NaN"/>
          </dgm:ruleLst>
        </dgm:layoutNode>
      </dgm:layoutNode>
      <dgm:forEach name="Name19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5159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349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0158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169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634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102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174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50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2251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813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758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17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EE9F5D7F-1BBC-4096-ADA7-AA9C9E4D28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6D370DD-716B-4528-B475-331F84CEA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9514" y="758953"/>
            <a:ext cx="7052486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552AC9-6CBC-4EAD-BDE5-CC6B8A91F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51642" y="1123837"/>
            <a:ext cx="6451110" cy="1255469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Insurance Verification </a:t>
            </a:r>
            <a:br>
              <a:rPr lang="en-US" dirty="0"/>
            </a:br>
            <a:r>
              <a:rPr lang="en-US" dirty="0"/>
              <a:t>Best Practices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79D076F-656A-4CD9-83AD-AF8F4B28CA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7912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4" name="Picture 3" descr="A picture containing room, sitting, dark, lit&#10;&#10;Description automatically generated">
            <a:extLst>
              <a:ext uri="{FF2B5EF4-FFF2-40B4-BE49-F238E27FC236}">
                <a16:creationId xmlns:a16="http://schemas.microsoft.com/office/drawing/2014/main" id="{D2570967-F004-489F-AC5E-EF86B58A3E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771" y="1535135"/>
            <a:ext cx="3778286" cy="3778286"/>
          </a:xfrm>
          <a:prstGeom prst="rect">
            <a:avLst/>
          </a:prstGeom>
        </p:spPr>
      </p:pic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F4890998-864A-4DC4-BAC8-7C00F997A2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7057391"/>
              </p:ext>
            </p:extLst>
          </p:nvPr>
        </p:nvGraphicFramePr>
        <p:xfrm>
          <a:off x="5451644" y="2510395"/>
          <a:ext cx="6451109" cy="32745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57199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E9F5D7F-1BBC-4096-ADA7-AA9C9E4D28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6D370DD-716B-4528-B475-331F84CEA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9514" y="758953"/>
            <a:ext cx="7052486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24647D-17A1-441E-A790-33B957D2B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51642" y="1123837"/>
            <a:ext cx="6451110" cy="1255469"/>
          </a:xfrm>
        </p:spPr>
        <p:txBody>
          <a:bodyPr>
            <a:normAutofit/>
          </a:bodyPr>
          <a:lstStyle/>
          <a:p>
            <a:r>
              <a:rPr lang="en-US" dirty="0"/>
              <a:t>Possible Questions to ask your  Patients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79D076F-656A-4CD9-83AD-AF8F4B28CA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7912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4" name="Picture 3" descr="A picture containing room, sitting, dark, lit&#10;&#10;Description automatically generated">
            <a:extLst>
              <a:ext uri="{FF2B5EF4-FFF2-40B4-BE49-F238E27FC236}">
                <a16:creationId xmlns:a16="http://schemas.microsoft.com/office/drawing/2014/main" id="{D54A0D56-63DE-4678-8615-9CA1294C71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771" y="1535135"/>
            <a:ext cx="3778286" cy="3778286"/>
          </a:xfrm>
          <a:prstGeom prst="rect">
            <a:avLst/>
          </a:prstGeom>
        </p:spPr>
      </p:pic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3E13FA6-3BD6-48F6-8F80-D257D00601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1887477"/>
              </p:ext>
            </p:extLst>
          </p:nvPr>
        </p:nvGraphicFramePr>
        <p:xfrm>
          <a:off x="5451644" y="2510395"/>
          <a:ext cx="6451109" cy="32745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46711378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</TotalTime>
  <Words>189</Words>
  <Application>Microsoft Office PowerPoint</Application>
  <PresentationFormat>Widescreen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Corbel</vt:lpstr>
      <vt:lpstr>Wingdings 2</vt:lpstr>
      <vt:lpstr>Frame</vt:lpstr>
      <vt:lpstr>Insurance Verification  Best Practices</vt:lpstr>
      <vt:lpstr>Possible Questions to ask your  Patients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Insurance Verification  Best Practices</dc:title>
  <dc:creator>Becky Williams</dc:creator>
  <cp:lastModifiedBy>Becky Williams</cp:lastModifiedBy>
  <cp:revision>3</cp:revision>
  <dcterms:created xsi:type="dcterms:W3CDTF">2020-06-26T19:49:37Z</dcterms:created>
  <dcterms:modified xsi:type="dcterms:W3CDTF">2020-10-13T21:21:26Z</dcterms:modified>
</cp:coreProperties>
</file>